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8"/>
    <p:restoredTop sz="96327" autoAdjust="0"/>
  </p:normalViewPr>
  <p:slideViewPr>
    <p:cSldViewPr>
      <p:cViewPr>
        <p:scale>
          <a:sx n="75" d="100"/>
          <a:sy n="75" d="100"/>
        </p:scale>
        <p:origin x="2218" y="-672"/>
      </p:cViewPr>
      <p:guideLst>
        <p:guide orient="horz" pos="3370"/>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D029-DAD0-4F8C-971F-F8F5D41EF5D3}" type="datetimeFigureOut">
              <a:rPr lang="zh-CN" altLang="en-US" smtClean="0"/>
              <a:t>2023/12/12</a:t>
            </a:fld>
            <a:endParaRPr lang="zh-CN" altLang="en-US"/>
          </a:p>
        </p:txBody>
      </p:sp>
      <p:sp>
        <p:nvSpPr>
          <p:cNvPr id="4" name="投影片圖像版面配置區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CADC-5650-4791-AA3E-C7B6A28CF2A8}" type="slidenum">
              <a:rPr lang="zh-CN" altLang="en-US" smtClean="0"/>
              <a:t>‹#›</a:t>
            </a:fld>
            <a:endParaRPr lang="zh-CN" altLang="en-US"/>
          </a:p>
        </p:txBody>
      </p:sp>
    </p:spTree>
    <p:extLst>
      <p:ext uri="{BB962C8B-B14F-4D97-AF65-F5344CB8AC3E}">
        <p14:creationId xmlns:p14="http://schemas.microsoft.com/office/powerpoint/2010/main" val="17148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16150" y="685800"/>
            <a:ext cx="2425700" cy="3429000"/>
          </a:xfrm>
        </p:spPr>
      </p:sp>
      <p:sp>
        <p:nvSpPr>
          <p:cNvPr id="3" name="備忘稿版面配置區 2"/>
          <p:cNvSpPr>
            <a:spLocks noGrp="1"/>
          </p:cNvSpPr>
          <p:nvPr>
            <p:ph type="body" idx="1"/>
          </p:nvPr>
        </p:nvSpPr>
        <p:spPr/>
        <p:txBody>
          <a:bodyPr/>
          <a:lstStyle/>
          <a:p>
            <a:endParaRPr lang="zh-CN" altLang="en-US" dirty="0"/>
          </a:p>
        </p:txBody>
      </p:sp>
      <p:sp>
        <p:nvSpPr>
          <p:cNvPr id="4" name="投影片編號版面配置區 3"/>
          <p:cNvSpPr>
            <a:spLocks noGrp="1"/>
          </p:cNvSpPr>
          <p:nvPr>
            <p:ph type="sldNum" sz="quarter" idx="10"/>
          </p:nvPr>
        </p:nvSpPr>
        <p:spPr/>
        <p:txBody>
          <a:bodyPr/>
          <a:lstStyle/>
          <a:p>
            <a:fld id="{9A0ACADC-5650-4791-AA3E-C7B6A28CF2A8}" type="slidenum">
              <a:rPr lang="zh-CN" altLang="en-US" smtClean="0"/>
              <a:t>2</a:t>
            </a:fld>
            <a:endParaRPr lang="zh-CN" altLang="en-US"/>
          </a:p>
        </p:txBody>
      </p:sp>
    </p:spTree>
    <p:extLst>
      <p:ext uri="{BB962C8B-B14F-4D97-AF65-F5344CB8AC3E}">
        <p14:creationId xmlns:p14="http://schemas.microsoft.com/office/powerpoint/2010/main" val="132233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11"/>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6"/>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25160"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1"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1" y="-6349"/>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7526" y="450156"/>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500"/>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30"/>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2023/12/12</a:t>
            </a:fld>
            <a:endParaRPr lang="zh-TW" altLang="en-US"/>
          </a:p>
        </p:txBody>
      </p:sp>
      <p:sp>
        <p:nvSpPr>
          <p:cNvPr id="5" name="頁尾版面配置區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p:cNvSpPr txBox="1">
            <a:spLocks noChangeArrowheads="1"/>
          </p:cNvSpPr>
          <p:nvPr/>
        </p:nvSpPr>
        <p:spPr>
          <a:xfrm>
            <a:off x="4008952" y="1133673"/>
            <a:ext cx="3251235" cy="3134656"/>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altLang="zh-CN" sz="1100" dirty="0">
                <a:latin typeface="Teko" panose="02000000000000000000" pitchFamily="2" charset="0"/>
                <a:cs typeface="Teko" panose="02000000000000000000" pitchFamily="2" charset="0"/>
              </a:rPr>
              <a:t>Cooler Master is unveiling the next generation of liquid cooling engineering with the MasterLiquid 360 Atmos White, our new AIO liquid cooler, now available in an ice-cool white colorway. With the Atmos series, we are introducing a multitude of modern designs and features. Our signature dual chamber pump has been refined for enhanced cooling synergy. The latest SickleFlow Edge ARGB fans are included to silently improve air flow and are preinstalled to simplify installation and the overall user experience. The pump cover is manufactured from eco-friendly recycled plastics and features a transparent, removable top cover that you can customize with your own logo or badge. The Atmos supports Addressable Gen 2 RGB for the most versatile and vibrant lighting, compatible with both our MasterPlus and MasterControl software. Cooler Master is leaping into the future with the Atmos series.</a:t>
            </a:r>
          </a:p>
        </p:txBody>
      </p:sp>
      <p:sp>
        <p:nvSpPr>
          <p:cNvPr id="4" name="矩形 3"/>
          <p:cNvSpPr/>
          <p:nvPr/>
        </p:nvSpPr>
        <p:spPr>
          <a:xfrm>
            <a:off x="115669" y="3611041"/>
            <a:ext cx="4138291" cy="1083951"/>
          </a:xfrm>
          <a:prstGeom prst="rect">
            <a:avLst/>
          </a:prstGeom>
        </p:spPr>
        <p:txBody>
          <a:bodyPr wrap="square">
            <a:spAutoFit/>
          </a:bodyPr>
          <a:lstStyle/>
          <a:p>
            <a:pPr>
              <a:lnSpc>
                <a:spcPts val="3830"/>
              </a:lnSpc>
            </a:pPr>
            <a:r>
              <a:rPr lang="en-US" altLang="zh-TW" sz="4100" spc="-100" dirty="0">
                <a:solidFill>
                  <a:srgbClr val="63C2C4"/>
                </a:solidFill>
                <a:latin typeface="Teko SemiBold" panose="02000000000000000000" pitchFamily="2" charset="0"/>
                <a:cs typeface="Teko SemiBold" panose="02000000000000000000" pitchFamily="2" charset="0"/>
              </a:rPr>
              <a:t>MASTERLIQUID </a:t>
            </a:r>
          </a:p>
          <a:p>
            <a:pPr>
              <a:lnSpc>
                <a:spcPts val="3830"/>
              </a:lnSpc>
            </a:pPr>
            <a:r>
              <a:rPr lang="en-US" altLang="zh-TW" sz="4100" spc="-100" dirty="0">
                <a:solidFill>
                  <a:srgbClr val="63C2C4"/>
                </a:solidFill>
                <a:latin typeface="Teko SemiBold" panose="02000000000000000000" pitchFamily="2" charset="0"/>
                <a:cs typeface="Teko SemiBold" panose="02000000000000000000" pitchFamily="2" charset="0"/>
              </a:rPr>
              <a:t>360 ATMOS WHITE</a:t>
            </a:r>
          </a:p>
        </p:txBody>
      </p:sp>
      <p:sp>
        <p:nvSpPr>
          <p:cNvPr id="18" name="Text Placeholder 8"/>
          <p:cNvSpPr txBox="1">
            <a:spLocks/>
          </p:cNvSpPr>
          <p:nvPr/>
        </p:nvSpPr>
        <p:spPr>
          <a:xfrm>
            <a:off x="483405" y="6552395"/>
            <a:ext cx="1812834" cy="306473"/>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TW" sz="1200" b="1" dirty="0">
                <a:latin typeface="Teko SemiBold" panose="02000000000000000000" pitchFamily="2" charset="0"/>
                <a:ea typeface="Noto Sans" panose="020B0502040504020204" pitchFamily="34" charset="0"/>
                <a:cs typeface="Teko SemiBold" panose="02000000000000000000" pitchFamily="2" charset="0"/>
              </a:rPr>
              <a:t>Refined</a:t>
            </a:r>
            <a:r>
              <a:rPr lang="en-US" sz="1200" b="1" dirty="0">
                <a:latin typeface="Teko SemiBold" panose="02000000000000000000" pitchFamily="2" charset="0"/>
                <a:ea typeface="Noto Sans" panose="020B0502040504020204" pitchFamily="34" charset="0"/>
                <a:cs typeface="Teko SemiBold" panose="02000000000000000000" pitchFamily="2" charset="0"/>
              </a:rPr>
              <a:t> dual chamber design</a:t>
            </a:r>
          </a:p>
        </p:txBody>
      </p:sp>
      <p:sp>
        <p:nvSpPr>
          <p:cNvPr id="19" name="Text Placeholder 9"/>
          <p:cNvSpPr txBox="1">
            <a:spLocks/>
          </p:cNvSpPr>
          <p:nvPr/>
        </p:nvSpPr>
        <p:spPr>
          <a:xfrm>
            <a:off x="420078" y="6993200"/>
            <a:ext cx="1897827" cy="77908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900" dirty="0">
                <a:latin typeface="Noto Sans" panose="020B0502040504020204" pitchFamily="34" charset="0"/>
                <a:ea typeface="Noto Sans" panose="020B0502040504020204" pitchFamily="34" charset="0"/>
                <a:cs typeface="Noto Sans" panose="020B0502040504020204" pitchFamily="34" charset="0"/>
              </a:rPr>
              <a:t>Our signature dual chamber pump has been refined for enhanced cooling synergy</a:t>
            </a:r>
            <a:endParaRPr lang="en-US" sz="900" dirty="0">
              <a:latin typeface="Noto Sans" panose="020B0502040504020204" pitchFamily="34" charset="0"/>
              <a:ea typeface="Noto Sans" panose="020B0502040504020204" pitchFamily="34" charset="0"/>
              <a:cs typeface="Noto Sans" panose="020B0502040504020204" pitchFamily="34" charset="0"/>
            </a:endParaRPr>
          </a:p>
        </p:txBody>
      </p:sp>
      <p:sp>
        <p:nvSpPr>
          <p:cNvPr id="22" name="Text Placeholder 10"/>
          <p:cNvSpPr txBox="1">
            <a:spLocks/>
          </p:cNvSpPr>
          <p:nvPr/>
        </p:nvSpPr>
        <p:spPr>
          <a:xfrm>
            <a:off x="2871321" y="6963829"/>
            <a:ext cx="1804439" cy="77908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Pre-installed SickleFlow Edge 120mm fans further improve cooling performance and simplify user installation</a:t>
            </a:r>
          </a:p>
        </p:txBody>
      </p:sp>
      <p:sp>
        <p:nvSpPr>
          <p:cNvPr id="23" name="Text Placeholder 19"/>
          <p:cNvSpPr txBox="1">
            <a:spLocks/>
          </p:cNvSpPr>
          <p:nvPr/>
        </p:nvSpPr>
        <p:spPr>
          <a:xfrm>
            <a:off x="2814233" y="6553923"/>
            <a:ext cx="1918617" cy="430377"/>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anose="02000000000000000000" pitchFamily="2" charset="0"/>
                <a:cs typeface="Teko SemiBold" panose="02000000000000000000" pitchFamily="2" charset="0"/>
              </a:rPr>
              <a:t>Latest Sickleflow Edge 120 fans</a:t>
            </a:r>
            <a:endParaRPr 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26" name="Text Placeholder 11"/>
          <p:cNvSpPr txBox="1">
            <a:spLocks/>
          </p:cNvSpPr>
          <p:nvPr/>
        </p:nvSpPr>
        <p:spPr>
          <a:xfrm>
            <a:off x="5488323" y="6545282"/>
            <a:ext cx="1687114" cy="23129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anose="02000000000000000000" pitchFamily="2" charset="0"/>
                <a:cs typeface="Teko SemiBold" panose="02000000000000000000" pitchFamily="2" charset="0"/>
              </a:rPr>
              <a:t>ARGB Gen 2 lighting </a:t>
            </a:r>
            <a:endParaRPr 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29" name="Text Placeholder 12"/>
          <p:cNvSpPr txBox="1">
            <a:spLocks/>
          </p:cNvSpPr>
          <p:nvPr/>
        </p:nvSpPr>
        <p:spPr>
          <a:xfrm>
            <a:off x="5372571" y="6963829"/>
            <a:ext cx="1918617" cy="73876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Next generation lighting with addressable Gen 2 RGB, compatible with both MasterPlus and MasterControl</a:t>
            </a:r>
          </a:p>
        </p:txBody>
      </p:sp>
      <p:sp>
        <p:nvSpPr>
          <p:cNvPr id="41" name="Text Placeholder 14"/>
          <p:cNvSpPr txBox="1">
            <a:spLocks/>
          </p:cNvSpPr>
          <p:nvPr/>
        </p:nvSpPr>
        <p:spPr>
          <a:xfrm>
            <a:off x="4233461" y="8179092"/>
            <a:ext cx="1804439" cy="382839"/>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itchFamily="50" charset="0"/>
                <a:ea typeface="Noto Sans" panose="020B0502040504020204" pitchFamily="34" charset="0"/>
                <a:cs typeface="Noto Sans" panose="020B0502040504020204" pitchFamily="34" charset="0"/>
              </a:rPr>
              <a:t>Customizable pump top cover</a:t>
            </a:r>
            <a:endParaRPr lang="en-US" sz="1200" b="1" dirty="0">
              <a:solidFill>
                <a:schemeClr val="tx1">
                  <a:lumMod val="75000"/>
                  <a:lumOff val="25000"/>
                </a:schemeClr>
              </a:solidFill>
              <a:latin typeface="Teko SemiBold" pitchFamily="50" charset="0"/>
              <a:ea typeface="Noto Sans" panose="020B0502040504020204" pitchFamily="34" charset="0"/>
              <a:cs typeface="Teko SemiBold" panose="02000000000000000000" pitchFamily="2" charset="0"/>
            </a:endParaRPr>
          </a:p>
        </p:txBody>
      </p:sp>
      <p:sp>
        <p:nvSpPr>
          <p:cNvPr id="42" name="Text Placeholder 17"/>
          <p:cNvSpPr txBox="1">
            <a:spLocks/>
          </p:cNvSpPr>
          <p:nvPr/>
        </p:nvSpPr>
        <p:spPr>
          <a:xfrm>
            <a:off x="4278582" y="8624717"/>
            <a:ext cx="1804438" cy="500226"/>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Removable pump top cover, customizable with your own 3D-printed designs</a:t>
            </a:r>
          </a:p>
        </p:txBody>
      </p:sp>
      <p:sp>
        <p:nvSpPr>
          <p:cNvPr id="56" name="Text Placeholder 15"/>
          <p:cNvSpPr txBox="1">
            <a:spLocks/>
          </p:cNvSpPr>
          <p:nvPr/>
        </p:nvSpPr>
        <p:spPr>
          <a:xfrm>
            <a:off x="4330370" y="9166954"/>
            <a:ext cx="1723548" cy="500226"/>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1200" b="1" dirty="0">
                <a:latin typeface="Teko SemiBold" panose="02000000000000000000" pitchFamily="2" charset="0"/>
                <a:cs typeface="Teko SemiBold" panose="02000000000000000000" pitchFamily="2" charset="0"/>
              </a:rPr>
              <a:t>Eco-friendly pump cover</a:t>
            </a:r>
            <a:endParaRPr lang="en-US" sz="1200" b="1" dirty="0">
              <a:solidFill>
                <a:schemeClr val="tx1">
                  <a:lumMod val="75000"/>
                  <a:lumOff val="25000"/>
                </a:schemeClr>
              </a:solidFill>
              <a:latin typeface="Teko SemiBold" panose="02000000000000000000" pitchFamily="2" charset="0"/>
              <a:ea typeface="Noto Sans" panose="020B0502040504020204" pitchFamily="34" charset="0"/>
              <a:cs typeface="Teko SemiBold" panose="02000000000000000000" pitchFamily="2" charset="0"/>
            </a:endParaRPr>
          </a:p>
        </p:txBody>
      </p:sp>
      <p:sp>
        <p:nvSpPr>
          <p:cNvPr id="57" name="Text Placeholder 18"/>
          <p:cNvSpPr txBox="1">
            <a:spLocks/>
          </p:cNvSpPr>
          <p:nvPr/>
        </p:nvSpPr>
        <p:spPr>
          <a:xfrm>
            <a:off x="4331592" y="9667180"/>
            <a:ext cx="1802541" cy="672856"/>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900" dirty="0">
                <a:latin typeface="Noto Sans" panose="020B0604020202020204" charset="0"/>
                <a:ea typeface="Noto Sans" panose="020B0604020202020204" charset="0"/>
                <a:cs typeface="Meiryo" pitchFamily="34" charset="-128"/>
              </a:rPr>
              <a:t>The entire pump cover is manufactured with eco-friendly recycled plastics, putting our environment first</a:t>
            </a:r>
          </a:p>
        </p:txBody>
      </p:sp>
      <p:sp>
        <p:nvSpPr>
          <p:cNvPr id="3" name="Text Placeholder 8">
            <a:extLst>
              <a:ext uri="{FF2B5EF4-FFF2-40B4-BE49-F238E27FC236}">
                <a16:creationId xmlns:a16="http://schemas.microsoft.com/office/drawing/2014/main" id="{C6EC7845-5F72-2041-D39F-24E5B469B8CA}"/>
              </a:ext>
            </a:extLst>
          </p:cNvPr>
          <p:cNvSpPr txBox="1">
            <a:spLocks/>
          </p:cNvSpPr>
          <p:nvPr/>
        </p:nvSpPr>
        <p:spPr>
          <a:xfrm>
            <a:off x="434030" y="7602727"/>
            <a:ext cx="1812834" cy="306473"/>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sz="1200" b="1" dirty="0">
                <a:latin typeface="Teko SemiBold" panose="02000000000000000000" pitchFamily="2" charset="0"/>
                <a:ea typeface="Noto Sans" panose="020B0502040504020204" pitchFamily="34" charset="0"/>
                <a:cs typeface="Teko SemiBold" panose="02000000000000000000" pitchFamily="2" charset="0"/>
              </a:rPr>
              <a:t>All-white colorway</a:t>
            </a:r>
          </a:p>
        </p:txBody>
      </p:sp>
      <p:sp>
        <p:nvSpPr>
          <p:cNvPr id="6" name="Text Placeholder 9">
            <a:extLst>
              <a:ext uri="{FF2B5EF4-FFF2-40B4-BE49-F238E27FC236}">
                <a16:creationId xmlns:a16="http://schemas.microsoft.com/office/drawing/2014/main" id="{0AAA37C9-EB37-713E-3182-A45682307946}"/>
              </a:ext>
            </a:extLst>
          </p:cNvPr>
          <p:cNvSpPr txBox="1">
            <a:spLocks/>
          </p:cNvSpPr>
          <p:nvPr/>
        </p:nvSpPr>
        <p:spPr>
          <a:xfrm>
            <a:off x="444269" y="7900854"/>
            <a:ext cx="1897827" cy="779082"/>
          </a:xfrm>
          <a:prstGeom prst="rect">
            <a:avLst/>
          </a:prstGeom>
        </p:spPr>
        <p:txBody>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pPr>
            <a:r>
              <a:rPr lang="en-US" altLang="zh-CN" sz="900" dirty="0">
                <a:latin typeface="Noto Sans" panose="020B0502040504020204" pitchFamily="34" charset="0"/>
                <a:ea typeface="Noto Sans" panose="020B0502040504020204" pitchFamily="34" charset="0"/>
                <a:cs typeface="Noto Sans" panose="020B0502040504020204" pitchFamily="34" charset="0"/>
              </a:rPr>
              <a:t>This all-white colorway will keep your machine looking ice-cool.</a:t>
            </a:r>
            <a:endParaRPr lang="en-US" sz="900" dirty="0">
              <a:latin typeface="Noto Sans" panose="020B0502040504020204" pitchFamily="34" charset="0"/>
              <a:ea typeface="Noto Sans" panose="020B0502040504020204" pitchFamily="34" charset="0"/>
              <a:cs typeface="Noto Sans" panose="020B0502040504020204" pitchFamily="34" charset="0"/>
            </a:endParaRPr>
          </a:p>
        </p:txBody>
      </p:sp>
      <p:pic>
        <p:nvPicPr>
          <p:cNvPr id="17" name="Picture 16" descr="A picture containing circle, data storage device, compact disk&#10;&#10;Description automatically generated">
            <a:extLst>
              <a:ext uri="{FF2B5EF4-FFF2-40B4-BE49-F238E27FC236}">
                <a16:creationId xmlns:a16="http://schemas.microsoft.com/office/drawing/2014/main" id="{5F45EF94-8754-EE88-E3D5-714EF68973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31" y="1456411"/>
            <a:ext cx="3410396" cy="1918108"/>
          </a:xfrm>
          <a:prstGeom prst="rect">
            <a:avLst/>
          </a:prstGeom>
        </p:spPr>
      </p:pic>
      <p:pic>
        <p:nvPicPr>
          <p:cNvPr id="21" name="Picture 23" descr="A picture containing colorfulness, screenshot, design, watch&#10;&#10;Description automatically generated">
            <a:extLst>
              <a:ext uri="{FF2B5EF4-FFF2-40B4-BE49-F238E27FC236}">
                <a16:creationId xmlns:a16="http://schemas.microsoft.com/office/drawing/2014/main" id="{5D7AFE0B-4556-C2CC-EBC5-67FEFD080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05" y="5138266"/>
            <a:ext cx="1782428" cy="1336821"/>
          </a:xfrm>
          <a:prstGeom prst="rect">
            <a:avLst/>
          </a:prstGeom>
        </p:spPr>
      </p:pic>
      <p:pic>
        <p:nvPicPr>
          <p:cNvPr id="24" name="Picture 26" descr="A white fan with multicolored blades&#10;&#10;Description automatically generated with low confidence">
            <a:extLst>
              <a:ext uri="{FF2B5EF4-FFF2-40B4-BE49-F238E27FC236}">
                <a16:creationId xmlns:a16="http://schemas.microsoft.com/office/drawing/2014/main" id="{782CEAA8-EAB5-56C9-4AF5-0464893D5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3702" y="5247762"/>
            <a:ext cx="1319681" cy="1319681"/>
          </a:xfrm>
          <a:prstGeom prst="rect">
            <a:avLst/>
          </a:prstGeom>
        </p:spPr>
      </p:pic>
      <p:pic>
        <p:nvPicPr>
          <p:cNvPr id="25" name="Picture 29" descr="A picture containing screenshot, design&#10;&#10;Description automatically generated">
            <a:extLst>
              <a:ext uri="{FF2B5EF4-FFF2-40B4-BE49-F238E27FC236}">
                <a16:creationId xmlns:a16="http://schemas.microsoft.com/office/drawing/2014/main" id="{793FCB0C-3D10-5678-7E2B-F3398E9CBC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445" y="8332490"/>
            <a:ext cx="2677405" cy="2008054"/>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7870" y="5306556"/>
            <a:ext cx="748021" cy="1291321"/>
          </a:xfrm>
          <a:prstGeom prst="rect">
            <a:avLst/>
          </a:prstGeom>
        </p:spPr>
      </p:pic>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p:cNvGraphicFramePr>
            <a:graphicFrameLocks noGrp="1"/>
          </p:cNvGraphicFramePr>
          <p:nvPr>
            <p:extLst>
              <p:ext uri="{D42A27DB-BD31-4B8C-83A1-F6EECF244321}">
                <p14:modId xmlns:p14="http://schemas.microsoft.com/office/powerpoint/2010/main" val="4246354223"/>
              </p:ext>
            </p:extLst>
          </p:nvPr>
        </p:nvGraphicFramePr>
        <p:xfrm>
          <a:off x="498607" y="2538389"/>
          <a:ext cx="6594392" cy="6504936"/>
        </p:xfrm>
        <a:graphic>
          <a:graphicData uri="http://schemas.openxmlformats.org/drawingml/2006/table">
            <a:tbl>
              <a:tblPr bandRow="1">
                <a:tableStyleId>{073A0DAA-6AF3-43AB-8588-CEC1D06C72B9}</a:tableStyleId>
              </a:tblPr>
              <a:tblGrid>
                <a:gridCol w="112178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4536504">
                  <a:extLst>
                    <a:ext uri="{9D8B030D-6E8A-4147-A177-3AD203B41FA5}">
                      <a16:colId xmlns:a16="http://schemas.microsoft.com/office/drawing/2014/main" val="20002"/>
                    </a:ext>
                  </a:extLst>
                </a:gridCol>
              </a:tblGrid>
              <a:tr h="230399">
                <a:tc gridSpan="2">
                  <a:txBody>
                    <a:bodyPr/>
                    <a:lstStyle/>
                    <a:p>
                      <a:pPr>
                        <a:lnSpc>
                          <a:spcPct val="100000"/>
                        </a:lnSpc>
                        <a:spcAft>
                          <a:spcPts val="0"/>
                        </a:spcAft>
                      </a:pPr>
                      <a:r>
                        <a:rPr lang="en-US" sz="800" kern="0" dirty="0">
                          <a:solidFill>
                            <a:schemeClr val="tx2"/>
                          </a:solidFill>
                          <a:effectLst/>
                          <a:latin typeface="Noto Sans" panose="020B0604020202020204" charset="0"/>
                          <a:ea typeface="Noto Sans" panose="020B0604020202020204" charset="0"/>
                        </a:rPr>
                        <a:t>Product Name</a:t>
                      </a:r>
                      <a:r>
                        <a:rPr lang="en-US" sz="800" kern="100" dirty="0">
                          <a:solidFill>
                            <a:schemeClr val="tx2"/>
                          </a:solidFill>
                          <a:effectLst/>
                          <a:latin typeface="Noto Sans" panose="020B0604020202020204" charset="0"/>
                          <a:ea typeface="Noto Sans" panose="020B0604020202020204" charset="0"/>
                        </a:rPr>
                        <a:t> </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kern="100" dirty="0">
                          <a:solidFill>
                            <a:schemeClr val="tx2"/>
                          </a:solidFill>
                          <a:effectLst/>
                          <a:latin typeface="Noto Sans" panose="020B0604020202020204" charset="0"/>
                          <a:ea typeface="Noto Sans" panose="020B0604020202020204" charset="0"/>
                          <a:cs typeface="+mn-cs"/>
                        </a:rPr>
                        <a:t>MasterLiquid </a:t>
                      </a:r>
                      <a:r>
                        <a:rPr lang="en-US" altLang="zh-TW" sz="800" kern="100" baseline="0" dirty="0">
                          <a:solidFill>
                            <a:schemeClr val="tx2"/>
                          </a:solidFill>
                          <a:effectLst/>
                          <a:latin typeface="Noto Sans" panose="020B0604020202020204" charset="0"/>
                          <a:ea typeface="Noto Sans" panose="020B0604020202020204" charset="0"/>
                          <a:cs typeface="+mn-cs"/>
                        </a:rPr>
                        <a:t>360 Atmos White</a:t>
                      </a:r>
                      <a:endParaRPr lang="zh-TW" sz="800" kern="10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0"/>
                  </a:ext>
                </a:extLst>
              </a:tr>
              <a:tr h="230399">
                <a:tc gridSpan="2">
                  <a:txBody>
                    <a:bodyPr/>
                    <a:lstStyle/>
                    <a:p>
                      <a:pPr>
                        <a:lnSpc>
                          <a:spcPct val="100000"/>
                        </a:lnSpc>
                        <a:spcAft>
                          <a:spcPts val="0"/>
                        </a:spcAft>
                      </a:pPr>
                      <a:r>
                        <a:rPr lang="nl-NL" altLang="zh-TW" sz="800" kern="100" dirty="0">
                          <a:solidFill>
                            <a:schemeClr val="tx2"/>
                          </a:solidFill>
                          <a:effectLst/>
                          <a:latin typeface="Noto Sans" panose="020B0604020202020204" charset="0"/>
                          <a:ea typeface="Noto Sans" panose="020B0604020202020204" charset="0"/>
                        </a:rPr>
                        <a:t>Product Number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h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kern="100" baseline="0" dirty="0" smtClean="0">
                          <a:solidFill>
                            <a:schemeClr val="tx2"/>
                          </a:solidFill>
                          <a:effectLst/>
                          <a:latin typeface="Noto Sans" panose="020B0604020202020204" charset="0"/>
                          <a:ea typeface="Noto Sans" panose="020B0604020202020204" charset="0"/>
                          <a:cs typeface="+mn-cs"/>
                        </a:rPr>
                        <a:t>MLX-D36M-A25PZ-RW</a:t>
                      </a:r>
                      <a:endParaRPr lang="en-US" altLang="zh-CN" sz="800" kern="100" baseline="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rgbClr val="EAEAEA"/>
                    </a:solidFill>
                  </a:tcPr>
                </a:tc>
                <a:extLst>
                  <a:ext uri="{0D108BD9-81ED-4DB2-BD59-A6C34878D82A}">
                    <a16:rowId xmlns:a16="http://schemas.microsoft.com/office/drawing/2014/main" val="10001"/>
                  </a:ext>
                </a:extLst>
              </a:tr>
              <a:tr h="230399">
                <a:tc grid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Exterior Color</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zh-TW"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White</a:t>
                      </a:r>
                      <a:endParaRPr kumimoji="0" lang="zh-TW"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2"/>
                  </a:ext>
                </a:extLst>
              </a:tr>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CPU Socket</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r>
                        <a:rPr lang="en-US" sz="800" dirty="0">
                          <a:solidFill>
                            <a:schemeClr val="tx2"/>
                          </a:solidFill>
                          <a:latin typeface="Noto Sans" panose="020B0604020202020204" charset="0"/>
                          <a:ea typeface="Noto Sans" panose="020B0604020202020204" charset="0"/>
                        </a:rPr>
                        <a:t>Intel</a:t>
                      </a:r>
                    </a:p>
                  </a:txBody>
                  <a:tcPr marL="45958" marR="45958" marT="0" marB="0" anchor="ctr">
                    <a:solidFill>
                      <a:srgbClr val="EAEAEA"/>
                    </a:solidFill>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defRPr/>
                      </a:pPr>
                      <a:r>
                        <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Intel®</a:t>
                      </a:r>
                      <a:r>
                        <a:rPr kumimoji="0" lang="en-US"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 LGA </a:t>
                      </a:r>
                      <a:r>
                        <a:rPr kumimoji="0" lang="sv-SE"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1700 / 1200 / 1151 / 1150 / 1155 / 1156 / socket</a:t>
                      </a:r>
                      <a:endPar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rgbClr val="EAEAEA"/>
                    </a:solidFill>
                  </a:tcPr>
                </a:tc>
                <a:extLst>
                  <a:ext uri="{0D108BD9-81ED-4DB2-BD59-A6C34878D82A}">
                    <a16:rowId xmlns:a16="http://schemas.microsoft.com/office/drawing/2014/main" val="10003"/>
                  </a:ext>
                </a:extLst>
              </a:tr>
              <a:tr h="230399">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AMD</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513" rtl="0" eaLnBrk="1" fontAlgn="base" latinLnBrk="0" hangingPunct="1">
                        <a:lnSpc>
                          <a:spcPct val="100000"/>
                        </a:lnSpc>
                        <a:spcBef>
                          <a:spcPct val="0"/>
                        </a:spcBef>
                        <a:spcAft>
                          <a:spcPct val="0"/>
                        </a:spcAft>
                        <a:buClrTx/>
                        <a:buSzTx/>
                        <a:buFontTx/>
                        <a:buNone/>
                        <a:tabLst/>
                        <a:defRPr/>
                      </a:pPr>
                      <a:r>
                        <a:rPr kumimoji="0" lang="de-DE"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AMD® AM5 / </a:t>
                      </a:r>
                      <a:r>
                        <a:rPr kumimoji="0" lang="de-DE" altLang="zh-CN" sz="800" b="0" i="0" u="none" strike="noStrike" kern="1200" cap="none" normalizeH="0" baseline="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AM4 socket</a:t>
                      </a:r>
                      <a:endParaRPr kumimoji="0" lang="pl-PL" altLang="zh-CN"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endParaRPr>
                    </a:p>
                  </a:txBody>
                  <a:tcPr marL="45958" marR="45958" marT="0" marB="0" anchor="ctr">
                    <a:solidFill>
                      <a:srgbClr val="EAEAEA"/>
                    </a:solidFill>
                  </a:tcPr>
                </a:tc>
                <a:extLst>
                  <a:ext uri="{0D108BD9-81ED-4DB2-BD59-A6C34878D82A}">
                    <a16:rowId xmlns:a16="http://schemas.microsoft.com/office/drawing/2014/main" val="10007"/>
                  </a:ext>
                </a:extLst>
              </a:tr>
              <a:tr h="230399">
                <a:tc row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Radiator</a:t>
                      </a:r>
                    </a:p>
                  </a:txBody>
                  <a:tcPr marL="45958" marR="45958" marT="0" marB="0" anchor="ctr">
                    <a:solidFill>
                      <a:schemeClr val="bg1">
                        <a:lumMod val="60000"/>
                        <a:lumOff val="40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800" b="0" kern="100" dirty="0">
                          <a:solidFill>
                            <a:schemeClr val="tx2"/>
                          </a:solidFill>
                          <a:effectLst/>
                          <a:latin typeface="Noto Sans" panose="020B0604020202020204" charset="0"/>
                          <a:ea typeface="Noto Sans" panose="020B0604020202020204" charset="0"/>
                          <a:cs typeface="+mn-cs"/>
                        </a:rPr>
                        <a:t>Material</a:t>
                      </a:r>
                      <a:endParaRPr lang="zh-TW" altLang="en-US"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Aluminum</a:t>
                      </a:r>
                    </a:p>
                  </a:txBody>
                  <a:tcPr marL="45958" marR="45958" marT="0" marB="0" anchor="ctr">
                    <a:solidFill>
                      <a:schemeClr val="bg1">
                        <a:lumMod val="60000"/>
                        <a:lumOff val="40000"/>
                      </a:schemeClr>
                    </a:solidFill>
                  </a:tcPr>
                </a:tc>
                <a:extLst>
                  <a:ext uri="{0D108BD9-81ED-4DB2-BD59-A6C34878D82A}">
                    <a16:rowId xmlns:a16="http://schemas.microsoft.com/office/drawing/2014/main" val="10004"/>
                  </a:ext>
                </a:extLst>
              </a:tr>
              <a:tr h="243840">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rPr>
                        <a:t>(L x W x H)</a:t>
                      </a: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kern="100" dirty="0">
                          <a:solidFill>
                            <a:schemeClr val="tx2"/>
                          </a:solidFill>
                          <a:effectLst/>
                          <a:latin typeface="Noto Sans" panose="020B0604020202020204" charset="0"/>
                          <a:ea typeface="Noto Sans" panose="020B0604020202020204" charset="0"/>
                          <a:cs typeface="+mn-cs"/>
                        </a:rPr>
                        <a:t>394 x 119.6 x 27.2mm(15.5 x 4.7 x 1.1 inch)</a:t>
                      </a:r>
                    </a:p>
                  </a:txBody>
                  <a:tcPr marL="45958" marR="45958" marT="0" marB="0" anchor="ctr">
                    <a:solidFill>
                      <a:schemeClr val="bg1">
                        <a:lumMod val="60000"/>
                        <a:lumOff val="40000"/>
                      </a:schemeClr>
                    </a:solidFill>
                  </a:tcPr>
                </a:tc>
                <a:extLst>
                  <a:ext uri="{0D108BD9-81ED-4DB2-BD59-A6C34878D82A}">
                    <a16:rowId xmlns:a16="http://schemas.microsoft.com/office/drawing/2014/main" val="10008"/>
                  </a:ext>
                </a:extLst>
              </a:tr>
              <a:tr h="243840">
                <a:tc rowSpan="6">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Pump</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kern="100" dirty="0">
                          <a:solidFill>
                            <a:schemeClr val="tx2"/>
                          </a:solidFill>
                          <a:effectLst/>
                          <a:latin typeface="Noto Sans" panose="020B0604020202020204" charset="0"/>
                          <a:ea typeface="Noto Sans" panose="020B0604020202020204" charset="0"/>
                          <a:cs typeface="+mn-cs"/>
                        </a:rPr>
                        <a:t>84.9 x 81 x 53.15 mm(3.3 x 3.2 x 2.1 inch)</a:t>
                      </a:r>
                    </a:p>
                  </a:txBody>
                  <a:tcPr marL="45958" marR="45958" marT="0" marB="0" anchor="ctr">
                    <a:solidFill>
                      <a:srgbClr val="EAEAEA"/>
                    </a:solidFill>
                  </a:tcPr>
                </a:tc>
                <a:extLst>
                  <a:ext uri="{0D108BD9-81ED-4DB2-BD59-A6C34878D82A}">
                    <a16:rowId xmlns:a16="http://schemas.microsoft.com/office/drawing/2014/main" val="1000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MTTF </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&gt;</a:t>
                      </a:r>
                      <a:r>
                        <a:rPr lang="en-US" sz="800" kern="100" baseline="0" dirty="0">
                          <a:solidFill>
                            <a:schemeClr val="tx2"/>
                          </a:solidFill>
                          <a:effectLst/>
                          <a:latin typeface="Noto Sans" panose="020B0604020202020204" charset="0"/>
                          <a:ea typeface="Noto Sans" panose="020B0604020202020204" charset="0"/>
                          <a:cs typeface="+mn-cs"/>
                        </a:rPr>
                        <a:t> 21</a:t>
                      </a:r>
                      <a:r>
                        <a:rPr lang="en-US" sz="800" kern="100" dirty="0">
                          <a:solidFill>
                            <a:schemeClr val="tx2"/>
                          </a:solidFill>
                          <a:effectLst/>
                          <a:latin typeface="Noto Sans" panose="020B0604020202020204" charset="0"/>
                          <a:ea typeface="Noto Sans" panose="020B0604020202020204" charset="0"/>
                          <a:cs typeface="+mn-cs"/>
                        </a:rPr>
                        <a:t>0,000 hours</a:t>
                      </a:r>
                    </a:p>
                  </a:txBody>
                  <a:tcPr marL="45958" marR="45958" marT="0" marB="0" anchor="ctr">
                    <a:solidFill>
                      <a:srgbClr val="EAEAEA"/>
                    </a:solidFill>
                  </a:tcPr>
                </a:tc>
                <a:extLst>
                  <a:ext uri="{0D108BD9-81ED-4DB2-BD59-A6C34878D82A}">
                    <a16:rowId xmlns:a16="http://schemas.microsoft.com/office/drawing/2014/main" val="1001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Noise Level </a:t>
                      </a:r>
                      <a:r>
                        <a:rPr lang="en-US" altLang="zh-CN" sz="800" kern="100" dirty="0">
                          <a:solidFill>
                            <a:schemeClr val="tx2"/>
                          </a:solidFill>
                          <a:effectLst/>
                          <a:latin typeface="Noto Sans" panose="020B0604020202020204" charset="0"/>
                          <a:ea typeface="Noto Sans" panose="020B0604020202020204" charset="0"/>
                          <a:cs typeface="+mn-cs"/>
                        </a:rPr>
                        <a:t>(Max)</a:t>
                      </a:r>
                      <a:endParaRPr lang="en-US" sz="800" kern="10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12</a:t>
                      </a:r>
                      <a:r>
                        <a:rPr lang="en-US" sz="800" kern="100" baseline="0" dirty="0">
                          <a:solidFill>
                            <a:schemeClr val="tx2"/>
                          </a:solidFill>
                          <a:effectLst/>
                          <a:latin typeface="Noto Sans" panose="020B0604020202020204" charset="0"/>
                          <a:ea typeface="Noto Sans" panose="020B0604020202020204" charset="0"/>
                          <a:cs typeface="+mn-cs"/>
                        </a:rPr>
                        <a:t> </a:t>
                      </a:r>
                      <a:r>
                        <a:rPr lang="en-US" sz="800" kern="100" dirty="0">
                          <a:solidFill>
                            <a:schemeClr val="tx2"/>
                          </a:solidFill>
                          <a:effectLst/>
                          <a:latin typeface="Noto Sans" panose="020B0604020202020204" charset="0"/>
                          <a:ea typeface="Noto Sans" panose="020B0604020202020204" charset="0"/>
                          <a:cs typeface="+mn-cs"/>
                        </a:rPr>
                        <a:t>dB(A)</a:t>
                      </a:r>
                    </a:p>
                  </a:txBody>
                  <a:tcPr marL="45958" marR="45958" marT="0" marB="0" anchor="ctr">
                    <a:solidFill>
                      <a:srgbClr val="EAEAEA"/>
                    </a:solidFill>
                  </a:tcPr>
                </a:tc>
                <a:extLst>
                  <a:ext uri="{0D108BD9-81ED-4DB2-BD59-A6C34878D82A}">
                    <a16:rowId xmlns:a16="http://schemas.microsoft.com/office/drawing/2014/main" val="10011"/>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Connector</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4</a:t>
                      </a:r>
                      <a:r>
                        <a:rPr lang="en-US" sz="800" kern="100">
                          <a:solidFill>
                            <a:schemeClr val="tx2"/>
                          </a:solidFill>
                          <a:effectLst/>
                          <a:latin typeface="Noto Sans" panose="020B0604020202020204" charset="0"/>
                          <a:ea typeface="Noto Sans" panose="020B0604020202020204" charset="0"/>
                          <a:cs typeface="+mn-cs"/>
                        </a:rPr>
                        <a:t>-Pin</a:t>
                      </a:r>
                      <a:endParaRPr lang="en-US" sz="800" kern="100" dirty="0">
                        <a:solidFill>
                          <a:schemeClr val="tx2"/>
                        </a:solidFill>
                        <a:effectLst/>
                        <a:latin typeface="Noto Sans" panose="020B0604020202020204" charset="0"/>
                        <a:ea typeface="Noto Sans" panose="020B0604020202020204" charset="0"/>
                        <a:cs typeface="+mn-cs"/>
                      </a:endParaRPr>
                    </a:p>
                  </a:txBody>
                  <a:tcPr marL="45958" marR="45958" marT="0" marB="0" anchor="ctr">
                    <a:solidFill>
                      <a:srgbClr val="EAEAEA"/>
                    </a:solidFill>
                  </a:tcPr>
                </a:tc>
                <a:extLst>
                  <a:ext uri="{0D108BD9-81ED-4DB2-BD59-A6C34878D82A}">
                    <a16:rowId xmlns:a16="http://schemas.microsoft.com/office/drawing/2014/main" val="1001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Rated Voltage </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12 VDC</a:t>
                      </a:r>
                    </a:p>
                  </a:txBody>
                  <a:tcPr marL="45958" marR="45958" marT="0" marB="0" anchor="ctr">
                    <a:solidFill>
                      <a:srgbClr val="EAEAEA"/>
                    </a:solidFill>
                  </a:tcPr>
                </a:tc>
                <a:extLst>
                  <a:ext uri="{0D108BD9-81ED-4DB2-BD59-A6C34878D82A}">
                    <a16:rowId xmlns:a16="http://schemas.microsoft.com/office/drawing/2014/main" val="10013"/>
                  </a:ext>
                </a:extLst>
              </a:tr>
              <a:tr h="243840">
                <a:tc vMerge="1">
                  <a:txBody>
                    <a:bodyPr/>
                    <a:lstStyle/>
                    <a:p>
                      <a:endParaRPr lang="en-US"/>
                    </a:p>
                  </a:txBody>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Power Consumption </a:t>
                      </a:r>
                    </a:p>
                  </a:txBody>
                  <a:tcPr marL="45958" marR="45958" marT="0" marB="0" anchor="ctr">
                    <a:solidFill>
                      <a:srgbClr val="EAEAEA"/>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kern="100" dirty="0">
                          <a:solidFill>
                            <a:schemeClr val="tx2"/>
                          </a:solidFill>
                          <a:effectLst/>
                          <a:latin typeface="Noto Sans" panose="020B0604020202020204" charset="0"/>
                          <a:ea typeface="Noto Sans" panose="020B0604020202020204" charset="0"/>
                          <a:cs typeface="+mn-cs"/>
                        </a:rPr>
                        <a:t>3.84 W</a:t>
                      </a:r>
                    </a:p>
                  </a:txBody>
                  <a:tcPr marL="45958" marR="45958" marT="0" marB="0" anchor="ctr">
                    <a:solidFill>
                      <a:srgbClr val="EAEAEA"/>
                    </a:solidFill>
                  </a:tcPr>
                </a:tc>
                <a:extLst>
                  <a:ext uri="{0D108BD9-81ED-4DB2-BD59-A6C34878D82A}">
                    <a16:rowId xmlns:a16="http://schemas.microsoft.com/office/drawing/2014/main" val="2028577283"/>
                  </a:ext>
                </a:extLst>
              </a:tr>
              <a:tr h="243840">
                <a:tc rowSpan="13">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Fan</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algn="l" defTabSz="995690" rtl="0" eaLnBrk="1" latinLnBrk="0" hangingPunct="1">
                        <a:lnSpc>
                          <a:spcPct val="100000"/>
                        </a:lnSpc>
                        <a:spcAft>
                          <a:spcPts val="0"/>
                        </a:spcAft>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Dimensions</a:t>
                      </a:r>
                    </a:p>
                    <a:p>
                      <a:pPr marL="0" marR="0" lvl="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(L x W x H)</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120 x 120 x 25 mm(4.7 x 4.7 x 1 inch)</a:t>
                      </a:r>
                    </a:p>
                  </a:txBody>
                  <a:tcPr marL="45958" marR="45958" marT="0" marB="0" anchor="ctr">
                    <a:solidFill>
                      <a:schemeClr val="bg1">
                        <a:lumMod val="60000"/>
                        <a:lumOff val="40000"/>
                      </a:schemeClr>
                    </a:solidFill>
                  </a:tcPr>
                </a:tc>
                <a:extLst>
                  <a:ext uri="{0D108BD9-81ED-4DB2-BD59-A6C34878D82A}">
                    <a16:rowId xmlns:a16="http://schemas.microsoft.com/office/drawing/2014/main" val="1001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Quantity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3 Pcs</a:t>
                      </a:r>
                    </a:p>
                  </a:txBody>
                  <a:tcPr marL="45958" marR="45958" marT="0" marB="0" anchor="ctr">
                    <a:solidFill>
                      <a:schemeClr val="bg1">
                        <a:lumMod val="60000"/>
                        <a:lumOff val="40000"/>
                      </a:schemeClr>
                    </a:solidFill>
                  </a:tcPr>
                </a:tc>
                <a:extLst>
                  <a:ext uri="{0D108BD9-81ED-4DB2-BD59-A6C34878D82A}">
                    <a16:rowId xmlns:a16="http://schemas.microsoft.com/office/drawing/2014/main" val="10016"/>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LED Type</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ARGB</a:t>
                      </a:r>
                    </a:p>
                  </a:txBody>
                  <a:tcPr marL="45958" marR="45958" marT="0" marB="0" anchor="ctr">
                    <a:solidFill>
                      <a:schemeClr val="bg1">
                        <a:lumMod val="60000"/>
                        <a:lumOff val="40000"/>
                      </a:schemeClr>
                    </a:solidFill>
                  </a:tcPr>
                </a:tc>
                <a:extLst>
                  <a:ext uri="{0D108BD9-81ED-4DB2-BD59-A6C34878D82A}">
                    <a16:rowId xmlns:a16="http://schemas.microsoft.com/office/drawing/2014/main" val="1001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Speed (RPM)</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690 ~2500 ± 10%</a:t>
                      </a:r>
                    </a:p>
                  </a:txBody>
                  <a:tcPr marL="45958" marR="45958" marT="0" marB="0" anchor="ctr">
                    <a:solidFill>
                      <a:schemeClr val="bg1">
                        <a:lumMod val="60000"/>
                        <a:lumOff val="40000"/>
                      </a:schemeClr>
                    </a:solidFill>
                  </a:tcPr>
                </a:tc>
                <a:extLst>
                  <a:ext uri="{0D108BD9-81ED-4DB2-BD59-A6C34878D82A}">
                    <a16:rowId xmlns:a16="http://schemas.microsoft.com/office/drawing/2014/main" val="10018"/>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Airflow</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 (Max)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120m³/h (70.7 CFM)</a:t>
                      </a:r>
                    </a:p>
                  </a:txBody>
                  <a:tcPr marL="45958" marR="45958" marT="0" marB="0" anchor="ctr">
                    <a:solidFill>
                      <a:schemeClr val="bg1">
                        <a:lumMod val="60000"/>
                        <a:lumOff val="40000"/>
                      </a:schemeClr>
                    </a:solidFill>
                  </a:tcPr>
                </a:tc>
                <a:extLst>
                  <a:ext uri="{0D108BD9-81ED-4DB2-BD59-A6C34878D82A}">
                    <a16:rowId xmlns:a16="http://schemas.microsoft.com/office/drawing/2014/main" val="1001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Noise Level</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 (Max)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27.2 dB(A)</a:t>
                      </a:r>
                    </a:p>
                  </a:txBody>
                  <a:tcPr marL="45958" marR="45958" marT="0" marB="0" anchor="ctr">
                    <a:solidFill>
                      <a:schemeClr val="bg1">
                        <a:lumMod val="60000"/>
                        <a:lumOff val="40000"/>
                      </a:schemeClr>
                    </a:solidFill>
                  </a:tcPr>
                </a:tc>
                <a:extLst>
                  <a:ext uri="{0D108BD9-81ED-4DB2-BD59-A6C34878D82A}">
                    <a16:rowId xmlns:a16="http://schemas.microsoft.com/office/drawing/2014/main" val="1002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Pressure </a:t>
                      </a: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(Max)</a:t>
                      </a:r>
                      <a:endParaRPr lang="en-US" sz="800" b="0" kern="100" dirty="0">
                        <a:solidFill>
                          <a:schemeClr val="tx2"/>
                        </a:solidFill>
                        <a:effectLst/>
                        <a:latin typeface="Noto Sans" panose="020B0604020202020204" charset="0"/>
                        <a:ea typeface="Noto Sans" panose="020B0604020202020204" charset="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3.61 (mmH2O)</a:t>
                      </a:r>
                    </a:p>
                  </a:txBody>
                  <a:tcPr marL="45958" marR="45958" marT="0" marB="0" anchor="ctr">
                    <a:solidFill>
                      <a:schemeClr val="bg1">
                        <a:lumMod val="60000"/>
                        <a:lumOff val="40000"/>
                      </a:schemeClr>
                    </a:solidFill>
                  </a:tcPr>
                </a:tc>
                <a:extLst>
                  <a:ext uri="{0D108BD9-81ED-4DB2-BD59-A6C34878D82A}">
                    <a16:rowId xmlns:a16="http://schemas.microsoft.com/office/drawing/2014/main" val="10021"/>
                  </a:ext>
                </a:extLst>
              </a:tr>
              <a:tr h="230399">
                <a:tc vMerge="1">
                  <a:txBody>
                    <a:bodyPr/>
                    <a:lstStyle/>
                    <a:p>
                      <a:endParaRPr lang="zh-CN" altLang="en-US"/>
                    </a:p>
                  </a:txBody>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Bearing</a:t>
                      </a:r>
                    </a:p>
                  </a:txBody>
                  <a:tcPr marL="45958" marR="45958" marT="0" marB="0" anchor="ctr">
                    <a:solidFill>
                      <a:schemeClr val="bg1">
                        <a:lumMod val="60000"/>
                        <a:lumOff val="40000"/>
                      </a:schemeClr>
                    </a:solidFill>
                  </a:tcPr>
                </a:tc>
                <a:tc>
                  <a:txBody>
                    <a:bodyPr/>
                    <a:lstStyle/>
                    <a:p>
                      <a:pPr marL="0" algn="l" defTabSz="995690" rtl="0" eaLnBrk="1" fontAlgn="ctr" latinLnBrk="0" hangingPunct="1">
                        <a:lnSpc>
                          <a:spcPct val="100000"/>
                        </a:lnSpc>
                        <a:spcAft>
                          <a:spcPts val="0"/>
                        </a:spcAft>
                      </a:pPr>
                      <a:r>
                        <a:rPr lang="nl-NL"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Loop dynamic bearing</a:t>
                      </a:r>
                    </a:p>
                  </a:txBody>
                  <a:tcPr marL="45958" marR="45958" marT="0" marB="0" anchor="ctr">
                    <a:solidFill>
                      <a:schemeClr val="bg1">
                        <a:lumMod val="60000"/>
                        <a:lumOff val="40000"/>
                      </a:schemeClr>
                    </a:solidFill>
                  </a:tcPr>
                </a:tc>
                <a:extLst>
                  <a:ext uri="{0D108BD9-81ED-4DB2-BD59-A6C34878D82A}">
                    <a16:rowId xmlns:a16="http://schemas.microsoft.com/office/drawing/2014/main" val="1002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MTTF</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&gt;160,000 hours</a:t>
                      </a:r>
                    </a:p>
                  </a:txBody>
                  <a:tcPr marL="45958" marR="45958" marT="0" marB="0" anchor="ctr">
                    <a:solidFill>
                      <a:schemeClr val="bg1">
                        <a:lumMod val="60000"/>
                        <a:lumOff val="40000"/>
                      </a:schemeClr>
                    </a:solidFill>
                  </a:tcPr>
                </a:tc>
                <a:extLst>
                  <a:ext uri="{0D108BD9-81ED-4DB2-BD59-A6C34878D82A}">
                    <a16:rowId xmlns:a16="http://schemas.microsoft.com/office/drawing/2014/main" val="1002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Power Connector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4-Pin PWM</a:t>
                      </a:r>
                    </a:p>
                  </a:txBody>
                  <a:tcPr marL="45958" marR="45958" marT="0" marB="0" anchor="ctr">
                    <a:solidFill>
                      <a:schemeClr val="bg1">
                        <a:lumMod val="60000"/>
                        <a:lumOff val="40000"/>
                      </a:schemeClr>
                    </a:solidFill>
                  </a:tcPr>
                </a:tc>
                <a:extLst>
                  <a:ext uri="{0D108BD9-81ED-4DB2-BD59-A6C34878D82A}">
                    <a16:rowId xmlns:a16="http://schemas.microsoft.com/office/drawing/2014/main" val="10023"/>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Rated Voltage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12 VDC</a:t>
                      </a:r>
                    </a:p>
                  </a:txBody>
                  <a:tcPr marL="45958" marR="45958" marT="0" marB="0" anchor="ctr">
                    <a:solidFill>
                      <a:schemeClr val="bg1">
                        <a:lumMod val="60000"/>
                        <a:lumOff val="40000"/>
                      </a:schemeClr>
                    </a:solidFill>
                  </a:tcPr>
                </a:tc>
                <a:extLst>
                  <a:ext uri="{0D108BD9-81ED-4DB2-BD59-A6C34878D82A}">
                    <a16:rowId xmlns:a16="http://schemas.microsoft.com/office/drawing/2014/main" val="1002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Rated Current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0.2</a:t>
                      </a:r>
                      <a:r>
                        <a:rPr lang="en-US" sz="800" b="0" kern="100" baseline="0" dirty="0">
                          <a:solidFill>
                            <a:schemeClr val="tx2"/>
                          </a:solidFill>
                          <a:effectLst/>
                          <a:latin typeface="Noto Sans" panose="020B0604020202020204" charset="0"/>
                          <a:ea typeface="Noto Sans" panose="020B0604020202020204" charset="0"/>
                          <a:cs typeface="Verdana" panose="020B0604030504040204" pitchFamily="34" charset="0"/>
                        </a:rPr>
                        <a:t> </a:t>
                      </a: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a:t>
                      </a:r>
                    </a:p>
                  </a:txBody>
                  <a:tcPr marL="45958" marR="45958" marT="0" marB="0" anchor="ctr">
                    <a:solidFill>
                      <a:schemeClr val="bg1">
                        <a:lumMod val="60000"/>
                        <a:lumOff val="40000"/>
                      </a:schemeClr>
                    </a:solidFill>
                  </a:tcPr>
                </a:tc>
                <a:extLst>
                  <a:ext uri="{0D108BD9-81ED-4DB2-BD59-A6C34878D82A}">
                    <a16:rowId xmlns:a16="http://schemas.microsoft.com/office/drawing/2014/main" val="1000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altLang="zh-CN" sz="800" b="0" kern="100" dirty="0">
                          <a:solidFill>
                            <a:schemeClr val="tx2"/>
                          </a:solidFill>
                          <a:effectLst/>
                          <a:latin typeface="Noto Sans" panose="020B0604020202020204" charset="0"/>
                          <a:ea typeface="Noto Sans" panose="020B0604020202020204" charset="0"/>
                          <a:cs typeface="Verdana" panose="020B0604030504040204" pitchFamily="34" charset="0"/>
                        </a:rPr>
                        <a:t>Safety Current </a:t>
                      </a:r>
                    </a:p>
                  </a:txBody>
                  <a:tcPr marL="45958" marR="45958" marT="0" marB="0" anchor="ctr">
                    <a:solidFill>
                      <a:schemeClr val="bg1">
                        <a:lumMod val="60000"/>
                        <a:lumOff val="40000"/>
                      </a:schemeClr>
                    </a:solidFill>
                  </a:tcPr>
                </a:tc>
                <a:tc>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0.3</a:t>
                      </a:r>
                      <a:r>
                        <a:rPr lang="en-US" sz="800" b="0" kern="100" baseline="0" dirty="0">
                          <a:solidFill>
                            <a:schemeClr val="tx2"/>
                          </a:solidFill>
                          <a:effectLst/>
                          <a:latin typeface="Noto Sans" panose="020B0604020202020204" charset="0"/>
                          <a:ea typeface="Noto Sans" panose="020B0604020202020204" charset="0"/>
                          <a:cs typeface="Verdana" panose="020B0604030504040204" pitchFamily="34" charset="0"/>
                        </a:rPr>
                        <a:t> </a:t>
                      </a:r>
                      <a:r>
                        <a:rPr lang="en-US" sz="800" b="0" kern="100" dirty="0">
                          <a:solidFill>
                            <a:schemeClr val="tx2"/>
                          </a:solidFill>
                          <a:effectLst/>
                          <a:latin typeface="Noto Sans" panose="020B0604020202020204" charset="0"/>
                          <a:ea typeface="Noto Sans" panose="020B0604020202020204" charset="0"/>
                          <a:cs typeface="Verdana" panose="020B0604030504040204" pitchFamily="34" charset="0"/>
                        </a:rPr>
                        <a:t>A</a:t>
                      </a:r>
                    </a:p>
                  </a:txBody>
                  <a:tcPr marL="45958" marR="45958" marT="0" marB="0" anchor="ctr">
                    <a:solidFill>
                      <a:schemeClr val="bg1">
                        <a:lumMod val="60000"/>
                        <a:lumOff val="40000"/>
                      </a:schemeClr>
                    </a:solidFill>
                  </a:tcPr>
                </a:tc>
                <a:extLst>
                  <a:ext uri="{0D108BD9-81ED-4DB2-BD59-A6C34878D82A}">
                    <a16:rowId xmlns:a16="http://schemas.microsoft.com/office/drawing/2014/main" val="10026"/>
                  </a:ext>
                </a:extLst>
              </a:tr>
              <a:tr h="230399">
                <a:tc gridSpan="2">
                  <a:txBody>
                    <a:bodyPr/>
                    <a:lstStyle/>
                    <a:p>
                      <a:pPr>
                        <a:lnSpc>
                          <a:spcPct val="100000"/>
                        </a:lnSpc>
                        <a:spcAft>
                          <a:spcPts val="0"/>
                        </a:spcAft>
                      </a:pPr>
                      <a:r>
                        <a:rPr lang="en-US" sz="800" kern="100" dirty="0">
                          <a:solidFill>
                            <a:schemeClr val="tx2"/>
                          </a:solidFill>
                          <a:effectLst/>
                          <a:latin typeface="Noto Sans" panose="020B0604020202020204" charset="0"/>
                          <a:ea typeface="Noto Sans" panose="020B0604020202020204" charset="0"/>
                        </a:rPr>
                        <a:t>RAM Clearance</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tc hMerge="1">
                  <a:txBody>
                    <a:bodyPr/>
                    <a:lstStyle/>
                    <a:p>
                      <a:endParaRPr lang="en-US"/>
                    </a:p>
                  </a:txBody>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N/A</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06"/>
                  </a:ext>
                </a:extLst>
              </a:tr>
              <a:tr h="230399">
                <a:tc gridSpan="2">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Warranty</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tc hMerge="1">
                  <a:txBody>
                    <a:bodyPr/>
                    <a:lstStyle/>
                    <a:p>
                      <a:endParaRPr lang="en-US"/>
                    </a:p>
                  </a:txBody>
                  <a:tcPr/>
                </a:tc>
                <a:tc>
                  <a:txBody>
                    <a:bodyPr/>
                    <a:lstStyle/>
                    <a:p>
                      <a:pPr>
                        <a:lnSpc>
                          <a:spcPct val="100000"/>
                        </a:lnSpc>
                        <a:spcAft>
                          <a:spcPts val="0"/>
                        </a:spcAft>
                      </a:pPr>
                      <a:r>
                        <a:rPr lang="en-US" altLang="zh-TW" sz="800" b="0" kern="100" dirty="0">
                          <a:solidFill>
                            <a:schemeClr val="tx2"/>
                          </a:solidFill>
                          <a:effectLst/>
                          <a:latin typeface="Noto Sans" panose="020B0604020202020204" charset="0"/>
                          <a:ea typeface="Noto Sans" panose="020B0604020202020204" charset="0"/>
                          <a:cs typeface="Verdana" panose="020B0604030504040204" pitchFamily="34" charset="0"/>
                        </a:rPr>
                        <a:t>5 years</a:t>
                      </a:r>
                      <a:endParaRPr lang="zh-TW" sz="800" b="0" kern="100" dirty="0">
                        <a:solidFill>
                          <a:schemeClr val="tx2"/>
                        </a:solidFill>
                        <a:effectLst/>
                        <a:latin typeface="Noto Sans" panose="020B0604020202020204" charset="0"/>
                        <a:ea typeface="新細明體"/>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24"/>
                  </a:ext>
                </a:extLst>
              </a:tr>
            </a:tbl>
          </a:graphicData>
        </a:graphic>
      </p:graphicFrame>
      <p:pic>
        <p:nvPicPr>
          <p:cNvPr id="2" name="Picture 5" descr="E:\Shao_Lee\++\Thermal\7.OTHERS\product sheet\未命名-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5" y="2178350"/>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62" y="9122544"/>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348583" y="3402483"/>
            <a:ext cx="936104" cy="400110"/>
          </a:xfrm>
          <a:prstGeom prst="rect">
            <a:avLst/>
          </a:prstGeom>
          <a:noFill/>
        </p:spPr>
        <p:txBody>
          <a:bodyPr wrap="square" rtlCol="0">
            <a:spAutoFit/>
          </a:bodyPr>
          <a:lstStyle/>
          <a:p>
            <a:endParaRPr lang="zh-TW" altLang="en-US" dirty="0"/>
          </a:p>
        </p:txBody>
      </p:sp>
      <p:graphicFrame>
        <p:nvGraphicFramePr>
          <p:cNvPr id="12" name="Table 9"/>
          <p:cNvGraphicFramePr>
            <a:graphicFrameLocks noGrp="1"/>
          </p:cNvGraphicFramePr>
          <p:nvPr>
            <p:extLst>
              <p:ext uri="{D42A27DB-BD31-4B8C-83A1-F6EECF244321}">
                <p14:modId xmlns:p14="http://schemas.microsoft.com/office/powerpoint/2010/main" val="2343728779"/>
              </p:ext>
            </p:extLst>
          </p:nvPr>
        </p:nvGraphicFramePr>
        <p:xfrm>
          <a:off x="451983" y="9523164"/>
          <a:ext cx="3061923" cy="1728000"/>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EAN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smtClean="0">
                          <a:solidFill>
                            <a:schemeClr val="tx2"/>
                          </a:solidFill>
                          <a:effectLst/>
                          <a:latin typeface="Noto Sans" panose="020B0604020202020204" charset="0"/>
                          <a:ea typeface="Noto Sans" panose="020B0604020202020204" charset="0"/>
                          <a:cs typeface="+mn-cs"/>
                        </a:rPr>
                        <a:t>4719512139974</a:t>
                      </a:r>
                      <a:endParaRPr lang="nl-NL" sz="800" kern="100" dirty="0">
                        <a:solidFill>
                          <a:schemeClr val="tx2"/>
                        </a:solidFill>
                        <a:effectLst/>
                        <a:latin typeface="Noto Sans" panose="020B0604020202020204" charset="0"/>
                        <a:ea typeface="Noto Sans" panose="020B0604020202020204" charset="0"/>
                        <a:cs typeface="+mn-cs"/>
                      </a:endParaRPr>
                    </a:p>
                  </a:txBody>
                  <a:tcPr marL="36000" marR="36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UPC code</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smtClean="0">
                          <a:solidFill>
                            <a:schemeClr val="tx2"/>
                          </a:solidFill>
                          <a:effectLst/>
                          <a:latin typeface="Noto Sans" panose="020B0604020202020204" charset="0"/>
                          <a:ea typeface="Noto Sans" panose="020B0604020202020204" charset="0"/>
                          <a:cs typeface="+mn-cs"/>
                        </a:rPr>
                        <a:t>884102112294</a:t>
                      </a:r>
                      <a:endParaRPr lang="nl-NL" sz="800" kern="100" dirty="0">
                        <a:solidFill>
                          <a:schemeClr val="tx2"/>
                        </a:solidFill>
                        <a:effectLst/>
                        <a:latin typeface="Noto Sans" panose="020B0604020202020204" charset="0"/>
                        <a:ea typeface="Noto Sans" panose="020B0604020202020204" charset="0"/>
                        <a:cs typeface="+mn-cs"/>
                      </a:endParaRPr>
                    </a:p>
                  </a:txBody>
                  <a:tcPr marL="36000" marR="3600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Net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1.79 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Gross weight</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3.28 kg</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Package </a:t>
                      </a: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zh-CN" sz="800" b="0" i="0" u="none" strike="noStrike" cap="none" normalizeH="0" baseline="0" dirty="0">
                          <a:ln>
                            <a:noFill/>
                          </a:ln>
                          <a:solidFill>
                            <a:schemeClr val="tx2"/>
                          </a:solidFill>
                          <a:effectLst/>
                          <a:latin typeface="Noto Sans" panose="020B0502040504020204" pitchFamily="34" charset="0"/>
                          <a:ea typeface="SimSun" panose="02010600030101010101" pitchFamily="2" charset="-122"/>
                        </a:rPr>
                        <a:t>(L x W X H)</a:t>
                      </a:r>
                      <a:endPar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41 X 21.1 X 13.6 </a:t>
                      </a: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Carton dimension </a:t>
                      </a:r>
                    </a:p>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(L 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43 X 43 X 30 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a:ln>
                            <a:noFill/>
                          </a:ln>
                          <a:solidFill>
                            <a:schemeClr val="tx2"/>
                          </a:solidFill>
                          <a:effectLst/>
                          <a:latin typeface="Noto Sans" panose="020B0502040504020204" pitchFamily="34" charset="0"/>
                          <a:ea typeface="Meiryo" panose="020B0604030504040204" pitchFamily="34" charset="-128"/>
                        </a:rPr>
                        <a:t>Units/CTN</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chemeClr val="tx2"/>
                          </a:solidFill>
                          <a:effectLst/>
                          <a:latin typeface="Noto Sans" panose="020B0502040504020204" pitchFamily="34" charset="0"/>
                          <a:ea typeface="Meiryo" panose="020B0604030504040204" pitchFamily="34" charset="-128"/>
                          <a:cs typeface="Meiryo" panose="020B0604030504040204" pitchFamily="34" charset="-128"/>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3" name="Table 10"/>
          <p:cNvGraphicFramePr>
            <a:graphicFrameLocks noGrp="1"/>
          </p:cNvGraphicFramePr>
          <p:nvPr>
            <p:extLst>
              <p:ext uri="{D42A27DB-BD31-4B8C-83A1-F6EECF244321}">
                <p14:modId xmlns:p14="http://schemas.microsoft.com/office/powerpoint/2010/main" val="2848572755"/>
              </p:ext>
            </p:extLst>
          </p:nvPr>
        </p:nvGraphicFramePr>
        <p:xfrm>
          <a:off x="3816635" y="9523164"/>
          <a:ext cx="3168352" cy="1008116"/>
        </p:xfrm>
        <a:graphic>
          <a:graphicData uri="http://schemas.openxmlformats.org/drawingml/2006/table">
            <a:tbl>
              <a:tblPr/>
              <a:tblGrid>
                <a:gridCol w="757926">
                  <a:extLst>
                    <a:ext uri="{9D8B030D-6E8A-4147-A177-3AD203B41FA5}">
                      <a16:colId xmlns:a16="http://schemas.microsoft.com/office/drawing/2014/main" val="20000"/>
                    </a:ext>
                  </a:extLst>
                </a:gridCol>
                <a:gridCol w="737269">
                  <a:extLst>
                    <a:ext uri="{9D8B030D-6E8A-4147-A177-3AD203B41FA5}">
                      <a16:colId xmlns:a16="http://schemas.microsoft.com/office/drawing/2014/main" val="20001"/>
                    </a:ext>
                  </a:extLst>
                </a:gridCol>
                <a:gridCol w="924765">
                  <a:extLst>
                    <a:ext uri="{9D8B030D-6E8A-4147-A177-3AD203B41FA5}">
                      <a16:colId xmlns:a16="http://schemas.microsoft.com/office/drawing/2014/main" val="20002"/>
                    </a:ext>
                  </a:extLst>
                </a:gridCol>
                <a:gridCol w="748392">
                  <a:extLst>
                    <a:ext uri="{9D8B030D-6E8A-4147-A177-3AD203B41FA5}">
                      <a16:colId xmlns:a16="http://schemas.microsoft.com/office/drawing/2014/main" val="20003"/>
                    </a:ext>
                  </a:extLst>
                </a:gridCol>
              </a:tblGrid>
              <a:tr h="221462">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Cont.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Carton/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W/O Pallet</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20’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960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24</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Meiryo" panose="020B0604030504040204" pitchFamily="34" charset="-128"/>
                          <a:cs typeface="Meiryo" panose="020B0604030504040204" pitchFamily="34" charset="-128"/>
                        </a:rPr>
                        <a:t>40’</a:t>
                      </a:r>
                      <a:endParaRPr kumimoji="0" lang="nl-NL"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1920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24</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221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fr-FR" altLang="en-US" sz="800" b="0" i="0" u="none" strike="noStrike" cap="none" normalizeH="0" baseline="0">
                          <a:ln>
                            <a:noFill/>
                          </a:ln>
                          <a:solidFill>
                            <a:schemeClr val="tx2"/>
                          </a:solidFill>
                          <a:effectLst/>
                          <a:latin typeface="+mn-lt"/>
                          <a:ea typeface="Meiryo" panose="020B0604030504040204" pitchFamily="34" charset="-128"/>
                          <a:cs typeface="Meiryo" panose="020B0604030504040204" pitchFamily="34" charset="-128"/>
                        </a:rPr>
                        <a:t>40 HQ</a:t>
                      </a:r>
                      <a:endParaRPr kumimoji="0" lang="nl-NL" altLang="en-US" sz="800" b="0" i="0" u="none" strike="noStrike" cap="none" normalizeH="0" baseline="0">
                        <a:ln>
                          <a:noFill/>
                        </a:ln>
                        <a:solidFill>
                          <a:schemeClr val="tx2"/>
                        </a:solidFill>
                        <a:effectLst/>
                        <a:latin typeface="+mn-lt"/>
                        <a:ea typeface="Noto Sans" panose="020B0502040504020204" pitchFamily="34" charset="0"/>
                        <a:cs typeface="Verdana" panose="020B0604030504040204" pitchFamily="34" charset="0"/>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2240</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nl-NL" sz="800" kern="100" dirty="0">
                          <a:solidFill>
                            <a:schemeClr val="tx2"/>
                          </a:solidFill>
                          <a:effectLst/>
                          <a:latin typeface="Noto Sans" panose="020B0604020202020204" charset="0"/>
                          <a:ea typeface="Noto Sans" panose="020B0604020202020204" charset="0"/>
                          <a:cs typeface="+mn-cs"/>
                        </a:rPr>
                        <a:t>28</a:t>
                      </a:r>
                    </a:p>
                  </a:txBody>
                  <a:tcPr marL="60278" marR="60278" marT="0" marB="0" anchor="ct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mn-lt"/>
                          <a:ea typeface="Noto Sans" panose="020B0502040504020204" pitchFamily="34" charset="0"/>
                          <a:cs typeface="Verdana" panose="020B0604030504040204" pitchFamily="34" charset="0"/>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sp>
        <p:nvSpPr>
          <p:cNvPr id="6" name="矩形 5"/>
          <p:cNvSpPr/>
          <p:nvPr/>
        </p:nvSpPr>
        <p:spPr>
          <a:xfrm>
            <a:off x="468844" y="450156"/>
            <a:ext cx="6264696" cy="1492716"/>
          </a:xfrm>
          <a:prstGeom prst="rect">
            <a:avLst/>
          </a:prstGeom>
        </p:spPr>
        <p:txBody>
          <a:bodyPr wrap="square">
            <a:spAutoFit/>
          </a:bodyPr>
          <a:lstStyle/>
          <a:p>
            <a:r>
              <a:rPr lang="en-US" altLang="zh-TW"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Refined dual chamber design - </a:t>
            </a:r>
            <a:r>
              <a:rPr lang="en-US" altLang="zh-TW"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Our signature dual chamber pump has been refined for enhanced cooling synergy</a:t>
            </a:r>
            <a:endPar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Latest Sickleflow Edge 120 fans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 Pre-installed SickleFlow Edge 120mm fans further improve cooling performance and simplify user installation</a:t>
            </a: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ARGB Gen 2 lighting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 Next generation lighting with addressable Gen 2 RGB, compatible with both MasterPlus and MasterControl</a:t>
            </a: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Customizable pump top cover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 Removable pump top cover, customizable with your own 3D-printed designs</a:t>
            </a:r>
          </a:p>
          <a:p>
            <a:r>
              <a:rPr lang="en-US" altLang="zh-CN" sz="800" b="1" dirty="0">
                <a:solidFill>
                  <a:schemeClr val="bg1"/>
                </a:solidFill>
                <a:latin typeface="Noto Sans" panose="020B0502040504020204" pitchFamily="34" charset="0"/>
                <a:ea typeface="Noto Sans" panose="020B0502040504020204" pitchFamily="34" charset="0"/>
                <a:cs typeface="Noto Sans" panose="020B0502040504020204" pitchFamily="34" charset="0"/>
              </a:rPr>
              <a:t>Eco-friendly pump cover - </a:t>
            </a:r>
            <a:r>
              <a:rPr lang="en-US" altLang="zh-CN" sz="800" dirty="0">
                <a:solidFill>
                  <a:schemeClr val="bg1"/>
                </a:solidFill>
                <a:latin typeface="Noto Sans" panose="020B0502040504020204" pitchFamily="34" charset="0"/>
                <a:ea typeface="Noto Sans" panose="020B0502040504020204" pitchFamily="34" charset="0"/>
                <a:cs typeface="Noto Sans" panose="020B0502040504020204" pitchFamily="34" charset="0"/>
              </a:rPr>
              <a:t>The entire pump cover is manufactured with eco-friendly recycled plastics, putting our environment first</a:t>
            </a:r>
          </a:p>
          <a:p>
            <a:r>
              <a:rPr lang="en-US" altLang="zh-CN" sz="900" b="1" dirty="0">
                <a:solidFill>
                  <a:schemeClr val="bg1"/>
                </a:solidFill>
                <a:latin typeface="Noto Sans" panose="020B0502040504020204" pitchFamily="34" charset="0"/>
                <a:ea typeface="Noto Sans" panose="020B0502040504020204" pitchFamily="34" charset="0"/>
                <a:cs typeface="Noto Sans" panose="020B0502040504020204" pitchFamily="34" charset="0"/>
              </a:rPr>
              <a:t>All-white colorway- </a:t>
            </a:r>
            <a:r>
              <a:rPr lang="en-US" altLang="zh-CN" sz="900" dirty="0">
                <a:solidFill>
                  <a:schemeClr val="bg1"/>
                </a:solidFill>
                <a:latin typeface="Noto Sans" panose="020B0502040504020204" pitchFamily="34" charset="0"/>
                <a:ea typeface="Noto Sans" panose="020B0502040504020204" pitchFamily="34" charset="0"/>
                <a:cs typeface="Noto Sans" panose="020B0502040504020204" pitchFamily="34" charset="0"/>
              </a:rPr>
              <a:t>This all-white colorway will keep your machine looking ice-cool</a:t>
            </a:r>
          </a:p>
          <a:p>
            <a:endParaRPr lang="en-US" altLang="zh-CN" sz="9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n-US" altLang="zh-CN" sz="9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4485</TotalTime>
  <Words>622</Words>
  <Application>Microsoft Office PowerPoint</Application>
  <PresentationFormat>自定义</PresentationFormat>
  <Paragraphs>117</Paragraphs>
  <Slides>2</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vt:i4>
      </vt:variant>
    </vt:vector>
  </HeadingPairs>
  <TitlesOfParts>
    <vt:vector size="13" baseType="lpstr">
      <vt:lpstr>Meiryo</vt:lpstr>
      <vt:lpstr>Noto Sans</vt:lpstr>
      <vt:lpstr>宋体</vt:lpstr>
      <vt:lpstr>宋体</vt:lpstr>
      <vt:lpstr>Teko</vt:lpstr>
      <vt:lpstr>Teko SemiBold</vt:lpstr>
      <vt:lpstr>新細明體</vt:lpstr>
      <vt:lpstr>Arial</vt:lpstr>
      <vt:lpstr>Calibri</vt:lpstr>
      <vt:lpstr>Verdana</vt:lpstr>
      <vt:lpstr>Office 佈景主題</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Julianne_Xu徐玉蓮</cp:lastModifiedBy>
  <cp:revision>106</cp:revision>
  <dcterms:created xsi:type="dcterms:W3CDTF">2021-08-05T04:16:37Z</dcterms:created>
  <dcterms:modified xsi:type="dcterms:W3CDTF">2023-12-12T09:05:17Z</dcterms:modified>
</cp:coreProperties>
</file>